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oboto Slab"/>
      <p:regular r:id="rId23"/>
      <p:bold r:id="rId24"/>
    </p:embeddedFont>
    <p:embeddedFont>
      <p:font typeface="Robo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Slab-bold.fntdata"/><Relationship Id="rId23" Type="http://schemas.openxmlformats.org/officeDocument/2006/relationships/font" Target="fonts/RobotoSlab-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21c5c0329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21c5c0329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21c5c03293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21c5c03293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Influence des critères sur les étiologies, étiologies dépend des critères.</a:t>
            </a:r>
            <a:endParaRPr/>
          </a:p>
          <a:p>
            <a:pPr indent="0" lvl="0" marL="0" rtl="0" algn="l">
              <a:spcBef>
                <a:spcPts val="0"/>
              </a:spcBef>
              <a:spcAft>
                <a:spcPts val="0"/>
              </a:spcAft>
              <a:buNone/>
            </a:pPr>
            <a:r>
              <a:rPr lang="fr"/>
              <a:t>Tous les critères sont indépendants et agissent sur l’étiologie directement.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21c5c0329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21c5c0329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21c5c0329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21c5c0329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21c5c0329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21c5c0329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21c5c03293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21c5c03293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Fin pour le jour du rendu</a:t>
            </a:r>
            <a:endParaRPr/>
          </a:p>
          <a:p>
            <a:pPr indent="0" lvl="0" marL="0" rtl="0" algn="l">
              <a:spcBef>
                <a:spcPts val="0"/>
              </a:spcBef>
              <a:spcAft>
                <a:spcPts val="0"/>
              </a:spcAft>
              <a:buNone/>
            </a:pPr>
            <a:r>
              <a:rPr lang="fr"/>
              <a:t>5 modules:</a:t>
            </a:r>
            <a:endParaRPr/>
          </a:p>
          <a:p>
            <a:pPr indent="-298450" lvl="0" marL="457200" rtl="0" algn="l">
              <a:spcBef>
                <a:spcPts val="0"/>
              </a:spcBef>
              <a:spcAft>
                <a:spcPts val="0"/>
              </a:spcAft>
              <a:buSzPts val="1100"/>
              <a:buChar char="-"/>
            </a:pPr>
            <a:r>
              <a:rPr lang="fr"/>
              <a:t>Veille technologique qui nous permet de nous orienter vers différentes solutions:</a:t>
            </a:r>
            <a:endParaRPr/>
          </a:p>
          <a:p>
            <a:pPr indent="-298450" lvl="1" marL="914400" rtl="0" algn="l">
              <a:spcBef>
                <a:spcPts val="0"/>
              </a:spcBef>
              <a:spcAft>
                <a:spcPts val="0"/>
              </a:spcAft>
              <a:buSzPts val="1100"/>
              <a:buChar char="-"/>
            </a:pPr>
            <a:r>
              <a:rPr lang="fr"/>
              <a:t>Solution 1: Système expert conditionnel: Si on a ça et ça et ça alors on a telle maladie, très rudimentaire et peu flexible</a:t>
            </a:r>
            <a:endParaRPr/>
          </a:p>
          <a:p>
            <a:pPr indent="-298450" lvl="1" marL="914400" rtl="0" algn="l">
              <a:spcBef>
                <a:spcPts val="0"/>
              </a:spcBef>
              <a:spcAft>
                <a:spcPts val="0"/>
              </a:spcAft>
              <a:buSzPts val="1100"/>
              <a:buChar char="-"/>
            </a:pPr>
            <a:r>
              <a:rPr lang="fr"/>
              <a:t>Solution 2: Développement d’un réseau bayésien: Plus souple, permet utilisation des probas et nous permet d’avoir des résultat avec classement cohérent.</a:t>
            </a:r>
            <a:endParaRPr/>
          </a:p>
          <a:p>
            <a:pPr indent="-298450" lvl="0" marL="457200" rtl="0" algn="l">
              <a:spcBef>
                <a:spcPts val="0"/>
              </a:spcBef>
              <a:spcAft>
                <a:spcPts val="0"/>
              </a:spcAft>
              <a:buSzPts val="1100"/>
              <a:buChar char="-"/>
            </a:pPr>
            <a:r>
              <a:rPr lang="fr"/>
              <a:t>Modules non faits:</a:t>
            </a:r>
            <a:endParaRPr/>
          </a:p>
          <a:p>
            <a:pPr indent="-298450" lvl="1" marL="914400" rtl="0" algn="l">
              <a:spcBef>
                <a:spcPts val="0"/>
              </a:spcBef>
              <a:spcAft>
                <a:spcPts val="0"/>
              </a:spcAft>
              <a:buSzPts val="1100"/>
              <a:buChar char="-"/>
            </a:pPr>
            <a:r>
              <a:rPr lang="fr"/>
              <a:t>BDD et Authentification</a:t>
            </a:r>
            <a:endParaRPr/>
          </a:p>
          <a:p>
            <a:pPr indent="-298450" lvl="1" marL="914400" rtl="0" algn="l">
              <a:spcBef>
                <a:spcPts val="0"/>
              </a:spcBef>
              <a:spcAft>
                <a:spcPts val="0"/>
              </a:spcAft>
              <a:buSzPts val="1100"/>
              <a:buChar char="-"/>
            </a:pPr>
            <a:r>
              <a:rPr lang="fr"/>
              <a:t>Déploiement Application.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2475205dfd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2475205dfd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fr">
                <a:solidFill>
                  <a:schemeClr val="dk1"/>
                </a:solidFill>
                <a:latin typeface="Roboto"/>
                <a:ea typeface="Roboto"/>
                <a:cs typeface="Roboto"/>
                <a:sym typeface="Roboto"/>
              </a:rPr>
              <a:t>Court : </a:t>
            </a:r>
            <a:r>
              <a:rPr lang="fr">
                <a:solidFill>
                  <a:schemeClr val="dk1"/>
                </a:solidFill>
                <a:latin typeface="Roboto"/>
                <a:ea typeface="Roboto"/>
                <a:cs typeface="Roboto"/>
                <a:sym typeface="Roboto"/>
              </a:rPr>
              <a:t>Rendre l’application fonctionnelle en Liant le front et le back → utilisation de Flask permise par création de base de données // Authentifier le praticien : user + mdp pour que les praticiens aient accès à leur propres patients, ajout d’une base de donnée</a:t>
            </a:r>
            <a:endParaRPr>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rPr lang="fr">
                <a:solidFill>
                  <a:schemeClr val="dk1"/>
                </a:solidFill>
                <a:latin typeface="Roboto"/>
                <a:ea typeface="Roboto"/>
                <a:cs typeface="Roboto"/>
                <a:sym typeface="Roboto"/>
              </a:rPr>
              <a:t>Moyen : Ajouter tous les critères pour être le plus exhaustif possible // rendre l’appli dynamique → ajout de fonctions qui rendent l’expérience utilisateur plus agréable // ajout lien mdp : comme sur tous les gros sites qu’on connait.</a:t>
            </a:r>
            <a:endParaRPr>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rPr lang="fr">
                <a:solidFill>
                  <a:schemeClr val="dk1"/>
                </a:solidFill>
                <a:latin typeface="Roboto"/>
                <a:ea typeface="Roboto"/>
                <a:cs typeface="Roboto"/>
                <a:sym typeface="Roboto"/>
              </a:rPr>
              <a:t>Long : Modèle de Machine learning peut être plus précis lorsqu’il y aura des données</a:t>
            </a:r>
            <a:endParaRPr>
              <a:solidFill>
                <a:schemeClr val="dk1"/>
              </a:solidFill>
              <a:latin typeface="Roboto"/>
              <a:ea typeface="Roboto"/>
              <a:cs typeface="Roboto"/>
              <a:sym typeface="Roboto"/>
            </a:endParaRPr>
          </a:p>
          <a:p>
            <a:pPr indent="0" lvl="0" marL="0" rtl="0" algn="l">
              <a:lnSpc>
                <a:spcPct val="115000"/>
              </a:lnSpc>
              <a:spcBef>
                <a:spcPts val="1200"/>
              </a:spcBef>
              <a:spcAft>
                <a:spcPts val="1200"/>
              </a:spcAft>
              <a:buClr>
                <a:schemeClr val="dk1"/>
              </a:buClr>
              <a:buSzPts val="1100"/>
              <a:buFont typeface="Arial"/>
              <a:buNone/>
            </a:pPr>
            <a:r>
              <a:t/>
            </a:r>
            <a:endParaRPr>
              <a:solidFill>
                <a:schemeClr val="dk1"/>
              </a:solidFill>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21c5c0329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21c5c0329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a:solidFill>
                <a:schemeClr val="dk1"/>
              </a:solidFill>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242a97d6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242a97d6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242a97d64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242a97d64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242a97d64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242a97d64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21c5c0329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21c5c0329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2 personnes assignées sur la partie Front pour développer les différentes pages de l’interface utilisateur en essayant de suivre le format des maquettes présentées au client au 1er semestre et en suivant les recommandations du client.</a:t>
            </a:r>
            <a:endParaRPr/>
          </a:p>
          <a:p>
            <a:pPr indent="0" lvl="0" marL="0" rtl="0" algn="l">
              <a:spcBef>
                <a:spcPts val="0"/>
              </a:spcBef>
              <a:spcAft>
                <a:spcPts val="0"/>
              </a:spcAft>
              <a:buNone/>
            </a:pPr>
            <a:r>
              <a:rPr lang="fr"/>
              <a:t>En ce qui concerne les formulaires, nous avons d’abord créé une page qui correspond à nos besoins, à savoir les 6 critères qui nous intéressent et nous avons ensuite fait la page contenant tous les critères et suivant le format de l’application utilisée actuellement par les docteurs en ophtalmologie.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21c5c0329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21c5c0329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Fin pour le jour du rendu</a:t>
            </a:r>
            <a:endParaRPr/>
          </a:p>
          <a:p>
            <a:pPr indent="0" lvl="0" marL="0" rtl="0" algn="l">
              <a:spcBef>
                <a:spcPts val="0"/>
              </a:spcBef>
              <a:spcAft>
                <a:spcPts val="0"/>
              </a:spcAft>
              <a:buNone/>
            </a:pPr>
            <a:r>
              <a:rPr lang="fr"/>
              <a:t>5 modules:</a:t>
            </a:r>
            <a:endParaRPr/>
          </a:p>
          <a:p>
            <a:pPr indent="-298450" lvl="0" marL="457200" rtl="0" algn="l">
              <a:spcBef>
                <a:spcPts val="0"/>
              </a:spcBef>
              <a:spcAft>
                <a:spcPts val="0"/>
              </a:spcAft>
              <a:buSzPts val="1100"/>
              <a:buChar char="-"/>
            </a:pPr>
            <a:r>
              <a:rPr lang="fr"/>
              <a:t>Veille technologique qui nous permet de nous orienter vers différentes solutions:</a:t>
            </a:r>
            <a:endParaRPr/>
          </a:p>
          <a:p>
            <a:pPr indent="-298450" lvl="1" marL="914400" rtl="0" algn="l">
              <a:spcBef>
                <a:spcPts val="0"/>
              </a:spcBef>
              <a:spcAft>
                <a:spcPts val="0"/>
              </a:spcAft>
              <a:buSzPts val="1100"/>
              <a:buChar char="-"/>
            </a:pPr>
            <a:r>
              <a:rPr lang="fr"/>
              <a:t>Solution 1: Système expert conditionnel: Si on a ça et ça et ça alors on a telle maladie, très rudimentaire et peu flexible</a:t>
            </a:r>
            <a:endParaRPr/>
          </a:p>
          <a:p>
            <a:pPr indent="-298450" lvl="1" marL="914400" rtl="0" algn="l">
              <a:spcBef>
                <a:spcPts val="0"/>
              </a:spcBef>
              <a:spcAft>
                <a:spcPts val="0"/>
              </a:spcAft>
              <a:buSzPts val="1100"/>
              <a:buChar char="-"/>
            </a:pPr>
            <a:r>
              <a:rPr lang="fr"/>
              <a:t>Solution 2: Développement d’un réseau bayésien: Plus souple, permet utilisation des probas et nous permet d’avoir des résultat avec classement cohérent.</a:t>
            </a:r>
            <a:endParaRPr/>
          </a:p>
          <a:p>
            <a:pPr indent="-298450" lvl="0" marL="457200" rtl="0" algn="l">
              <a:spcBef>
                <a:spcPts val="0"/>
              </a:spcBef>
              <a:spcAft>
                <a:spcPts val="0"/>
              </a:spcAft>
              <a:buSzPts val="1100"/>
              <a:buChar char="-"/>
            </a:pPr>
            <a:r>
              <a:rPr lang="fr"/>
              <a:t>Modules non faits:</a:t>
            </a:r>
            <a:endParaRPr/>
          </a:p>
          <a:p>
            <a:pPr indent="-298450" lvl="1" marL="914400" rtl="0" algn="l">
              <a:spcBef>
                <a:spcPts val="0"/>
              </a:spcBef>
              <a:spcAft>
                <a:spcPts val="0"/>
              </a:spcAft>
              <a:buSzPts val="1100"/>
              <a:buChar char="-"/>
            </a:pPr>
            <a:r>
              <a:rPr lang="fr"/>
              <a:t>BDD et Authentification</a:t>
            </a:r>
            <a:endParaRPr/>
          </a:p>
          <a:p>
            <a:pPr indent="-298450" lvl="1" marL="914400" rtl="0" algn="l">
              <a:spcBef>
                <a:spcPts val="0"/>
              </a:spcBef>
              <a:spcAft>
                <a:spcPts val="0"/>
              </a:spcAft>
              <a:buSzPts val="1100"/>
              <a:buChar char="-"/>
            </a:pPr>
            <a:r>
              <a:rPr lang="fr"/>
              <a:t>Déploiement Application.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21c5c03293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21c5c03293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Fin pour le jour du rendu</a:t>
            </a:r>
            <a:endParaRPr/>
          </a:p>
          <a:p>
            <a:pPr indent="0" lvl="0" marL="0" rtl="0" algn="l">
              <a:spcBef>
                <a:spcPts val="0"/>
              </a:spcBef>
              <a:spcAft>
                <a:spcPts val="0"/>
              </a:spcAft>
              <a:buNone/>
            </a:pPr>
            <a:r>
              <a:rPr lang="fr"/>
              <a:t>5 modules:</a:t>
            </a:r>
            <a:endParaRPr/>
          </a:p>
          <a:p>
            <a:pPr indent="-298450" lvl="0" marL="457200" rtl="0" algn="l">
              <a:spcBef>
                <a:spcPts val="0"/>
              </a:spcBef>
              <a:spcAft>
                <a:spcPts val="0"/>
              </a:spcAft>
              <a:buSzPts val="1100"/>
              <a:buChar char="-"/>
            </a:pPr>
            <a:r>
              <a:rPr lang="fr"/>
              <a:t>Veille technologique qui nous permet de nous orienter vers différentes solutions:</a:t>
            </a:r>
            <a:endParaRPr/>
          </a:p>
          <a:p>
            <a:pPr indent="-298450" lvl="1" marL="914400" rtl="0" algn="l">
              <a:spcBef>
                <a:spcPts val="0"/>
              </a:spcBef>
              <a:spcAft>
                <a:spcPts val="0"/>
              </a:spcAft>
              <a:buSzPts val="1100"/>
              <a:buChar char="-"/>
            </a:pPr>
            <a:r>
              <a:rPr lang="fr"/>
              <a:t>Solution 1: Système expert conditionnel: Si on a ça et ça et ça alors on a telle maladie, très rudimentaire et peu flexible</a:t>
            </a:r>
            <a:endParaRPr/>
          </a:p>
          <a:p>
            <a:pPr indent="-298450" lvl="1" marL="914400" rtl="0" algn="l">
              <a:spcBef>
                <a:spcPts val="0"/>
              </a:spcBef>
              <a:spcAft>
                <a:spcPts val="0"/>
              </a:spcAft>
              <a:buSzPts val="1100"/>
              <a:buChar char="-"/>
            </a:pPr>
            <a:r>
              <a:rPr lang="fr"/>
              <a:t>Solution 2: Développement d’un réseau bayésien: Plus souple, permet utilisation des probas et nous permet d’avoir des résultat avec classement cohérent.</a:t>
            </a:r>
            <a:endParaRPr/>
          </a:p>
          <a:p>
            <a:pPr indent="-298450" lvl="0" marL="457200" rtl="0" algn="l">
              <a:spcBef>
                <a:spcPts val="0"/>
              </a:spcBef>
              <a:spcAft>
                <a:spcPts val="0"/>
              </a:spcAft>
              <a:buSzPts val="1100"/>
              <a:buChar char="-"/>
            </a:pPr>
            <a:r>
              <a:rPr lang="fr"/>
              <a:t>Modules non faits:</a:t>
            </a:r>
            <a:endParaRPr/>
          </a:p>
          <a:p>
            <a:pPr indent="-298450" lvl="1" marL="914400" rtl="0" algn="l">
              <a:spcBef>
                <a:spcPts val="0"/>
              </a:spcBef>
              <a:spcAft>
                <a:spcPts val="0"/>
              </a:spcAft>
              <a:buSzPts val="1100"/>
              <a:buChar char="-"/>
            </a:pPr>
            <a:r>
              <a:rPr lang="fr"/>
              <a:t>BDD et Authentification</a:t>
            </a:r>
            <a:endParaRPr/>
          </a:p>
          <a:p>
            <a:pPr indent="-298450" lvl="1" marL="914400" rtl="0" algn="l">
              <a:spcBef>
                <a:spcPts val="0"/>
              </a:spcBef>
              <a:spcAft>
                <a:spcPts val="0"/>
              </a:spcAft>
              <a:buSzPts val="1100"/>
              <a:buChar char="-"/>
            </a:pPr>
            <a:r>
              <a:rPr lang="fr"/>
              <a:t>Déploiement Application.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242a97d64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242a97d64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242a97d64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242a97d64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jpg"/><Relationship Id="rId4" Type="http://schemas.openxmlformats.org/officeDocument/2006/relationships/image" Target="../media/image2.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jpg"/><Relationship Id="rId4" Type="http://schemas.openxmlformats.org/officeDocument/2006/relationships/image" Target="../media/image8.png"/><Relationship Id="rId11" Type="http://schemas.openxmlformats.org/officeDocument/2006/relationships/image" Target="../media/image24.png"/><Relationship Id="rId10" Type="http://schemas.openxmlformats.org/officeDocument/2006/relationships/image" Target="../media/image22.png"/><Relationship Id="rId9" Type="http://schemas.openxmlformats.org/officeDocument/2006/relationships/image" Target="../media/image28.png"/><Relationship Id="rId5" Type="http://schemas.openxmlformats.org/officeDocument/2006/relationships/image" Target="../media/image14.png"/><Relationship Id="rId6" Type="http://schemas.openxmlformats.org/officeDocument/2006/relationships/image" Target="../media/image16.png"/><Relationship Id="rId7" Type="http://schemas.openxmlformats.org/officeDocument/2006/relationships/image" Target="../media/image31.png"/><Relationship Id="rId8"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5.jp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3.jp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5.jp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8.jp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0.jpg"/><Relationship Id="rId4" Type="http://schemas.openxmlformats.org/officeDocument/2006/relationships/image" Target="../media/image32.png"/><Relationship Id="rId5" Type="http://schemas.openxmlformats.org/officeDocument/2006/relationships/image" Target="../media/image34.png"/><Relationship Id="rId6"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jp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jp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jpg"/><Relationship Id="rId4" Type="http://schemas.openxmlformats.org/officeDocument/2006/relationships/image" Target="../media/image20.png"/><Relationship Id="rId5"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jpg"/><Relationship Id="rId4" Type="http://schemas.openxmlformats.org/officeDocument/2006/relationships/hyperlink" Target="https://play.teleporthq.io/projects/uvhelper/preview/9ac99a24-f7be-415e-bee3-58ee4f63d139" TargetMode="External"/><Relationship Id="rId5"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 name="Shape 62"/>
        <p:cNvGrpSpPr/>
        <p:nvPr/>
      </p:nvGrpSpPr>
      <p:grpSpPr>
        <a:xfrm>
          <a:off x="0" y="0"/>
          <a:ext cx="0" cy="0"/>
          <a:chOff x="0" y="0"/>
          <a:chExt cx="0" cy="0"/>
        </a:xfrm>
      </p:grpSpPr>
      <p:sp>
        <p:nvSpPr>
          <p:cNvPr id="63" name="Google Shape;63;p13"/>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fr"/>
              <a:t>PROJET </a:t>
            </a:r>
            <a:r>
              <a:rPr lang="fr"/>
              <a:t>TUTORÉ</a:t>
            </a:r>
            <a:r>
              <a:rPr lang="fr"/>
              <a:t> 4EME ANNÉE</a:t>
            </a:r>
            <a:endParaRPr/>
          </a:p>
        </p:txBody>
      </p:sp>
      <p:sp>
        <p:nvSpPr>
          <p:cNvPr id="64" name="Google Shape;64;p13"/>
          <p:cNvSpPr txBox="1"/>
          <p:nvPr>
            <p:ph idx="1" type="subTitle"/>
          </p:nvPr>
        </p:nvSpPr>
        <p:spPr>
          <a:xfrm>
            <a:off x="1680300" y="3049450"/>
            <a:ext cx="5783400" cy="705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fr"/>
              <a:t>Création d’un outil d’aide au </a:t>
            </a:r>
            <a:r>
              <a:rPr lang="fr"/>
              <a:t>diagnostic</a:t>
            </a:r>
            <a:r>
              <a:rPr lang="fr"/>
              <a:t> </a:t>
            </a:r>
            <a:endParaRPr/>
          </a:p>
        </p:txBody>
      </p:sp>
      <p:pic>
        <p:nvPicPr>
          <p:cNvPr id="65" name="Google Shape;65;p13"/>
          <p:cNvPicPr preferRelativeResize="0"/>
          <p:nvPr/>
        </p:nvPicPr>
        <p:blipFill>
          <a:blip r:embed="rId4">
            <a:alphaModFix/>
          </a:blip>
          <a:stretch>
            <a:fillRect/>
          </a:stretch>
        </p:blipFill>
        <p:spPr>
          <a:xfrm>
            <a:off x="7463700" y="121150"/>
            <a:ext cx="1067775" cy="1067775"/>
          </a:xfrm>
          <a:prstGeom prst="rect">
            <a:avLst/>
          </a:prstGeom>
          <a:noFill/>
          <a:ln>
            <a:noFill/>
          </a:ln>
        </p:spPr>
      </p:pic>
      <p:pic>
        <p:nvPicPr>
          <p:cNvPr id="66" name="Google Shape;66;p13"/>
          <p:cNvPicPr preferRelativeResize="0"/>
          <p:nvPr/>
        </p:nvPicPr>
        <p:blipFill>
          <a:blip r:embed="rId5">
            <a:alphaModFix/>
          </a:blip>
          <a:stretch>
            <a:fillRect/>
          </a:stretch>
        </p:blipFill>
        <p:spPr>
          <a:xfrm>
            <a:off x="438748" y="3958450"/>
            <a:ext cx="1241543" cy="1067775"/>
          </a:xfrm>
          <a:prstGeom prst="rect">
            <a:avLst/>
          </a:prstGeom>
          <a:noFill/>
          <a:ln>
            <a:noFill/>
          </a:ln>
        </p:spPr>
      </p:pic>
      <p:sp>
        <p:nvSpPr>
          <p:cNvPr id="67" name="Google Shape;67;p13"/>
          <p:cNvSpPr txBox="1"/>
          <p:nvPr/>
        </p:nvSpPr>
        <p:spPr>
          <a:xfrm>
            <a:off x="2307075" y="3755250"/>
            <a:ext cx="4718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100">
                <a:solidFill>
                  <a:schemeClr val="dk1"/>
                </a:solidFill>
                <a:latin typeface="Roboto"/>
                <a:ea typeface="Roboto"/>
                <a:cs typeface="Roboto"/>
                <a:sym typeface="Roboto"/>
              </a:rPr>
              <a:t>Benjamin DA COSTA - Tristan FRÉDÉRICK - Colin GAY - Léa VONG</a:t>
            </a:r>
            <a:endParaRPr sz="1100">
              <a:solidFill>
                <a:schemeClr val="dk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3" name="Shape 123"/>
        <p:cNvGrpSpPr/>
        <p:nvPr/>
      </p:nvGrpSpPr>
      <p:grpSpPr>
        <a:xfrm>
          <a:off x="0" y="0"/>
          <a:ext cx="0" cy="0"/>
          <a:chOff x="0" y="0"/>
          <a:chExt cx="0" cy="0"/>
        </a:xfrm>
      </p:grpSpPr>
      <p:sp>
        <p:nvSpPr>
          <p:cNvPr id="124" name="Google Shape;124;p22"/>
          <p:cNvSpPr txBox="1"/>
          <p:nvPr>
            <p:ph type="title"/>
          </p:nvPr>
        </p:nvSpPr>
        <p:spPr>
          <a:xfrm>
            <a:off x="387900" y="458025"/>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fr"/>
              <a:t>Structure de l’application : outil d’aide au diagnostic</a:t>
            </a:r>
            <a:endParaRPr/>
          </a:p>
        </p:txBody>
      </p:sp>
      <p:sp>
        <p:nvSpPr>
          <p:cNvPr id="125" name="Google Shape;125;p22"/>
          <p:cNvSpPr txBox="1"/>
          <p:nvPr>
            <p:ph idx="1" type="body"/>
          </p:nvPr>
        </p:nvSpPr>
        <p:spPr>
          <a:xfrm>
            <a:off x="387913" y="12585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S</a:t>
            </a:r>
            <a:r>
              <a:rPr lang="fr"/>
              <a:t>ystème expert conditionnel:</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26" name="Google Shape;126;p22"/>
          <p:cNvPicPr preferRelativeResize="0"/>
          <p:nvPr/>
        </p:nvPicPr>
        <p:blipFill>
          <a:blip r:embed="rId4">
            <a:alphaModFix/>
          </a:blip>
          <a:stretch>
            <a:fillRect/>
          </a:stretch>
        </p:blipFill>
        <p:spPr>
          <a:xfrm>
            <a:off x="587675" y="1648225"/>
            <a:ext cx="7968651" cy="388250"/>
          </a:xfrm>
          <a:prstGeom prst="rect">
            <a:avLst/>
          </a:prstGeom>
          <a:noFill/>
          <a:ln>
            <a:noFill/>
          </a:ln>
        </p:spPr>
      </p:pic>
      <p:pic>
        <p:nvPicPr>
          <p:cNvPr id="127" name="Google Shape;127;p22"/>
          <p:cNvPicPr preferRelativeResize="0"/>
          <p:nvPr/>
        </p:nvPicPr>
        <p:blipFill>
          <a:blip r:embed="rId5">
            <a:alphaModFix/>
          </a:blip>
          <a:stretch>
            <a:fillRect/>
          </a:stretch>
        </p:blipFill>
        <p:spPr>
          <a:xfrm>
            <a:off x="1612775" y="2050525"/>
            <a:ext cx="5918475" cy="332400"/>
          </a:xfrm>
          <a:prstGeom prst="rect">
            <a:avLst/>
          </a:prstGeom>
          <a:noFill/>
          <a:ln>
            <a:noFill/>
          </a:ln>
        </p:spPr>
      </p:pic>
      <p:pic>
        <p:nvPicPr>
          <p:cNvPr id="128" name="Google Shape;128;p22"/>
          <p:cNvPicPr preferRelativeResize="0"/>
          <p:nvPr/>
        </p:nvPicPr>
        <p:blipFill>
          <a:blip r:embed="rId6">
            <a:alphaModFix/>
          </a:blip>
          <a:stretch>
            <a:fillRect/>
          </a:stretch>
        </p:blipFill>
        <p:spPr>
          <a:xfrm>
            <a:off x="587678" y="2571747"/>
            <a:ext cx="7968644" cy="332400"/>
          </a:xfrm>
          <a:prstGeom prst="rect">
            <a:avLst/>
          </a:prstGeom>
          <a:noFill/>
          <a:ln>
            <a:noFill/>
          </a:ln>
        </p:spPr>
      </p:pic>
      <p:pic>
        <p:nvPicPr>
          <p:cNvPr id="129" name="Google Shape;129;p22"/>
          <p:cNvPicPr preferRelativeResize="0"/>
          <p:nvPr/>
        </p:nvPicPr>
        <p:blipFill>
          <a:blip r:embed="rId7">
            <a:alphaModFix/>
          </a:blip>
          <a:stretch>
            <a:fillRect/>
          </a:stretch>
        </p:blipFill>
        <p:spPr>
          <a:xfrm>
            <a:off x="1560839" y="2904150"/>
            <a:ext cx="6022322" cy="332400"/>
          </a:xfrm>
          <a:prstGeom prst="rect">
            <a:avLst/>
          </a:prstGeom>
          <a:noFill/>
          <a:ln>
            <a:noFill/>
          </a:ln>
        </p:spPr>
      </p:pic>
      <p:pic>
        <p:nvPicPr>
          <p:cNvPr id="130" name="Google Shape;130;p22"/>
          <p:cNvPicPr preferRelativeResize="0"/>
          <p:nvPr/>
        </p:nvPicPr>
        <p:blipFill>
          <a:blip r:embed="rId8">
            <a:alphaModFix/>
          </a:blip>
          <a:stretch>
            <a:fillRect/>
          </a:stretch>
        </p:blipFill>
        <p:spPr>
          <a:xfrm>
            <a:off x="680944" y="3439425"/>
            <a:ext cx="7782112" cy="332400"/>
          </a:xfrm>
          <a:prstGeom prst="rect">
            <a:avLst/>
          </a:prstGeom>
          <a:noFill/>
          <a:ln>
            <a:noFill/>
          </a:ln>
        </p:spPr>
      </p:pic>
      <p:pic>
        <p:nvPicPr>
          <p:cNvPr id="131" name="Google Shape;131;p22"/>
          <p:cNvPicPr preferRelativeResize="0"/>
          <p:nvPr/>
        </p:nvPicPr>
        <p:blipFill>
          <a:blip r:embed="rId9">
            <a:alphaModFix/>
          </a:blip>
          <a:stretch>
            <a:fillRect/>
          </a:stretch>
        </p:blipFill>
        <p:spPr>
          <a:xfrm>
            <a:off x="1009650" y="3757774"/>
            <a:ext cx="7124700" cy="276225"/>
          </a:xfrm>
          <a:prstGeom prst="rect">
            <a:avLst/>
          </a:prstGeom>
          <a:noFill/>
          <a:ln>
            <a:noFill/>
          </a:ln>
        </p:spPr>
      </p:pic>
      <p:pic>
        <p:nvPicPr>
          <p:cNvPr id="132" name="Google Shape;132;p22"/>
          <p:cNvPicPr preferRelativeResize="0"/>
          <p:nvPr/>
        </p:nvPicPr>
        <p:blipFill>
          <a:blip r:embed="rId10">
            <a:alphaModFix/>
          </a:blip>
          <a:stretch>
            <a:fillRect/>
          </a:stretch>
        </p:blipFill>
        <p:spPr>
          <a:xfrm>
            <a:off x="314325" y="4104224"/>
            <a:ext cx="8515350" cy="266700"/>
          </a:xfrm>
          <a:prstGeom prst="rect">
            <a:avLst/>
          </a:prstGeom>
          <a:noFill/>
          <a:ln>
            <a:noFill/>
          </a:ln>
        </p:spPr>
      </p:pic>
      <p:pic>
        <p:nvPicPr>
          <p:cNvPr id="133" name="Google Shape;133;p22"/>
          <p:cNvPicPr preferRelativeResize="0"/>
          <p:nvPr/>
        </p:nvPicPr>
        <p:blipFill>
          <a:blip r:embed="rId11">
            <a:alphaModFix/>
          </a:blip>
          <a:stretch>
            <a:fillRect/>
          </a:stretch>
        </p:blipFill>
        <p:spPr>
          <a:xfrm>
            <a:off x="257175" y="4370924"/>
            <a:ext cx="8629650" cy="314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7" name="Shape 137"/>
        <p:cNvGrpSpPr/>
        <p:nvPr/>
      </p:nvGrpSpPr>
      <p:grpSpPr>
        <a:xfrm>
          <a:off x="0" y="0"/>
          <a:ext cx="0" cy="0"/>
          <a:chOff x="0" y="0"/>
          <a:chExt cx="0" cy="0"/>
        </a:xfrm>
      </p:grpSpPr>
      <p:sp>
        <p:nvSpPr>
          <p:cNvPr id="138" name="Google Shape;138;p23"/>
          <p:cNvSpPr txBox="1"/>
          <p:nvPr>
            <p:ph type="title"/>
          </p:nvPr>
        </p:nvSpPr>
        <p:spPr>
          <a:xfrm>
            <a:off x="387900" y="458025"/>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fr"/>
              <a:t>Structure de l’application : outil d’aide au diagnostic</a:t>
            </a:r>
            <a:endParaRPr/>
          </a:p>
        </p:txBody>
      </p:sp>
      <p:sp>
        <p:nvSpPr>
          <p:cNvPr id="139" name="Google Shape;139;p23"/>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Réseau bayésien</a:t>
            </a:r>
            <a:r>
              <a:rPr lang="fr"/>
              <a:t>:</a:t>
            </a:r>
            <a:endParaRPr/>
          </a:p>
          <a:p>
            <a:pPr indent="0" lvl="0" marL="0" rtl="0" algn="l">
              <a:spcBef>
                <a:spcPts val="1200"/>
              </a:spcBef>
              <a:spcAft>
                <a:spcPts val="1200"/>
              </a:spcAft>
              <a:buNone/>
            </a:pPr>
            <a:r>
              <a:t/>
            </a:r>
            <a:endParaRPr/>
          </a:p>
        </p:txBody>
      </p:sp>
      <p:pic>
        <p:nvPicPr>
          <p:cNvPr id="140" name="Google Shape;140;p23"/>
          <p:cNvPicPr preferRelativeResize="0"/>
          <p:nvPr/>
        </p:nvPicPr>
        <p:blipFill rotWithShape="1">
          <a:blip r:embed="rId4">
            <a:alphaModFix/>
          </a:blip>
          <a:srcRect b="46758" l="20266" r="46455" t="42970"/>
          <a:stretch/>
        </p:blipFill>
        <p:spPr>
          <a:xfrm>
            <a:off x="1485562" y="2433925"/>
            <a:ext cx="6172877" cy="11907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4" name="Shape 144"/>
        <p:cNvGrpSpPr/>
        <p:nvPr/>
      </p:nvGrpSpPr>
      <p:grpSpPr>
        <a:xfrm>
          <a:off x="0" y="0"/>
          <a:ext cx="0" cy="0"/>
          <a:chOff x="0" y="0"/>
          <a:chExt cx="0" cy="0"/>
        </a:xfrm>
      </p:grpSpPr>
      <p:sp>
        <p:nvSpPr>
          <p:cNvPr id="145" name="Google Shape;145;p24"/>
          <p:cNvSpPr txBox="1"/>
          <p:nvPr>
            <p:ph type="title"/>
          </p:nvPr>
        </p:nvSpPr>
        <p:spPr>
          <a:xfrm>
            <a:off x="387900" y="458025"/>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fr"/>
              <a:t>Structure de l’application : outil d’aide au diagnostic</a:t>
            </a:r>
            <a:endParaRPr/>
          </a:p>
        </p:txBody>
      </p:sp>
      <p:sp>
        <p:nvSpPr>
          <p:cNvPr id="146" name="Google Shape;146;p2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Tableau des</a:t>
            </a:r>
            <a:endParaRPr/>
          </a:p>
          <a:p>
            <a:pPr indent="0" lvl="0" marL="0" rtl="0" algn="l">
              <a:spcBef>
                <a:spcPts val="1200"/>
              </a:spcBef>
              <a:spcAft>
                <a:spcPts val="0"/>
              </a:spcAft>
              <a:buNone/>
            </a:pPr>
            <a:r>
              <a:rPr lang="fr"/>
              <a:t>étiologies</a:t>
            </a:r>
            <a:endParaRPr/>
          </a:p>
          <a:p>
            <a:pPr indent="0" lvl="0" marL="0" rtl="0" algn="l">
              <a:spcBef>
                <a:spcPts val="1200"/>
              </a:spcBef>
              <a:spcAft>
                <a:spcPts val="1200"/>
              </a:spcAft>
              <a:buNone/>
            </a:pPr>
            <a:r>
              <a:t/>
            </a:r>
            <a:endParaRPr/>
          </a:p>
        </p:txBody>
      </p:sp>
      <p:pic>
        <p:nvPicPr>
          <p:cNvPr id="147" name="Google Shape;147;p24"/>
          <p:cNvPicPr preferRelativeResize="0"/>
          <p:nvPr/>
        </p:nvPicPr>
        <p:blipFill rotWithShape="1">
          <a:blip r:embed="rId4">
            <a:alphaModFix/>
          </a:blip>
          <a:srcRect b="0" l="20779" r="0" t="21893"/>
          <a:stretch/>
        </p:blipFill>
        <p:spPr>
          <a:xfrm>
            <a:off x="2488875" y="1020525"/>
            <a:ext cx="6519752" cy="4017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p25"/>
          <p:cNvSpPr txBox="1"/>
          <p:nvPr>
            <p:ph type="title"/>
          </p:nvPr>
        </p:nvSpPr>
        <p:spPr>
          <a:xfrm>
            <a:off x="387900" y="458025"/>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fr"/>
              <a:t>Structure de l’application : outil d’aide au diagnostic</a:t>
            </a:r>
            <a:endParaRPr/>
          </a:p>
        </p:txBody>
      </p:sp>
      <p:sp>
        <p:nvSpPr>
          <p:cNvPr id="153" name="Google Shape;153;p25"/>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Diagnostic de résultat: </a:t>
            </a:r>
            <a:endParaRPr/>
          </a:p>
          <a:p>
            <a:pPr indent="0" lvl="0" marL="0" rtl="0" algn="l">
              <a:spcBef>
                <a:spcPts val="1200"/>
              </a:spcBef>
              <a:spcAft>
                <a:spcPts val="0"/>
              </a:spcAft>
              <a:buNone/>
            </a:pPr>
            <a:r>
              <a:rPr lang="fr"/>
              <a:t>‘Genre':'femme'</a:t>
            </a:r>
            <a:endParaRPr/>
          </a:p>
          <a:p>
            <a:pPr indent="0" lvl="0" marL="0" rtl="0" algn="l">
              <a:spcBef>
                <a:spcPts val="1200"/>
              </a:spcBef>
              <a:spcAft>
                <a:spcPts val="0"/>
              </a:spcAft>
              <a:buNone/>
            </a:pPr>
            <a:r>
              <a:rPr lang="fr"/>
              <a:t>'Ethnie':'blancs'</a:t>
            </a:r>
            <a:endParaRPr/>
          </a:p>
          <a:p>
            <a:pPr indent="0" lvl="0" marL="0" rtl="0" algn="l">
              <a:spcBef>
                <a:spcPts val="1200"/>
              </a:spcBef>
              <a:spcAft>
                <a:spcPts val="0"/>
              </a:spcAft>
              <a:buNone/>
            </a:pPr>
            <a:r>
              <a:rPr lang="fr"/>
              <a:t>'Mode de début';'aigu'</a:t>
            </a:r>
            <a:endParaRPr/>
          </a:p>
          <a:p>
            <a:pPr indent="0" lvl="0" marL="0" rtl="0" algn="l">
              <a:spcBef>
                <a:spcPts val="1200"/>
              </a:spcBef>
              <a:spcAft>
                <a:spcPts val="0"/>
              </a:spcAft>
              <a:buNone/>
            </a:pPr>
            <a:r>
              <a:rPr lang="fr"/>
              <a:t>'Oeil touche':'unilatéral</a:t>
            </a:r>
            <a:endParaRPr/>
          </a:p>
          <a:p>
            <a:pPr indent="0" lvl="0" marL="0" rtl="0" algn="l">
              <a:spcBef>
                <a:spcPts val="1200"/>
              </a:spcBef>
              <a:spcAft>
                <a:spcPts val="1200"/>
              </a:spcAft>
              <a:buNone/>
            </a:pPr>
            <a:r>
              <a:rPr lang="fr"/>
              <a:t>'Region':'antérieur’</a:t>
            </a:r>
            <a:endParaRPr/>
          </a:p>
        </p:txBody>
      </p:sp>
      <p:pic>
        <p:nvPicPr>
          <p:cNvPr id="154" name="Google Shape;154;p25"/>
          <p:cNvPicPr preferRelativeResize="0"/>
          <p:nvPr/>
        </p:nvPicPr>
        <p:blipFill rotWithShape="1">
          <a:blip r:embed="rId4">
            <a:alphaModFix/>
          </a:blip>
          <a:srcRect b="22164" l="20274" r="70499" t="46753"/>
          <a:stretch/>
        </p:blipFill>
        <p:spPr>
          <a:xfrm rot="5400000">
            <a:off x="5303412" y="762650"/>
            <a:ext cx="2153175" cy="45332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 name="Shape 158"/>
        <p:cNvGrpSpPr/>
        <p:nvPr/>
      </p:nvGrpSpPr>
      <p:grpSpPr>
        <a:xfrm>
          <a:off x="0" y="0"/>
          <a:ext cx="0" cy="0"/>
          <a:chOff x="0" y="0"/>
          <a:chExt cx="0" cy="0"/>
        </a:xfrm>
      </p:grpSpPr>
      <p:sp>
        <p:nvSpPr>
          <p:cNvPr id="159" name="Google Shape;159;p26"/>
          <p:cNvSpPr txBox="1"/>
          <p:nvPr>
            <p:ph type="title"/>
          </p:nvPr>
        </p:nvSpPr>
        <p:spPr>
          <a:xfrm>
            <a:off x="387900" y="458025"/>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fr"/>
              <a:t>Structure de l’application : outil d’aide au diagnostic</a:t>
            </a:r>
            <a:endParaRPr/>
          </a:p>
        </p:txBody>
      </p:sp>
      <p:sp>
        <p:nvSpPr>
          <p:cNvPr id="160" name="Google Shape;160;p26"/>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Diagnostic de résultat: </a:t>
            </a:r>
            <a:endParaRPr/>
          </a:p>
          <a:p>
            <a:pPr indent="0" lvl="0" marL="0" rtl="0" algn="l">
              <a:spcBef>
                <a:spcPts val="1200"/>
              </a:spcBef>
              <a:spcAft>
                <a:spcPts val="0"/>
              </a:spcAft>
              <a:buNone/>
            </a:pPr>
            <a:r>
              <a:rPr lang="fr"/>
              <a:t>'Genre':'femme'</a:t>
            </a:r>
            <a:endParaRPr/>
          </a:p>
          <a:p>
            <a:pPr indent="0" lvl="0" marL="0" rtl="0" algn="l">
              <a:spcBef>
                <a:spcPts val="0"/>
              </a:spcBef>
              <a:spcAft>
                <a:spcPts val="0"/>
              </a:spcAft>
              <a:buNone/>
            </a:pPr>
            <a:r>
              <a:rPr lang="fr"/>
              <a:t>'Ethnie':'blancs</a:t>
            </a:r>
            <a:endParaRPr/>
          </a:p>
          <a:p>
            <a:pPr indent="0" lvl="0" marL="0" rtl="0" algn="l">
              <a:spcBef>
                <a:spcPts val="0"/>
              </a:spcBef>
              <a:spcAft>
                <a:spcPts val="0"/>
              </a:spcAft>
              <a:buNone/>
            </a:pPr>
            <a:r>
              <a:rPr lang="fr"/>
              <a:t>'Mode de début':'chronique</a:t>
            </a:r>
            <a:endParaRPr/>
          </a:p>
          <a:p>
            <a:pPr indent="0" lvl="0" marL="0" rtl="0" algn="l">
              <a:spcBef>
                <a:spcPts val="0"/>
              </a:spcBef>
              <a:spcAft>
                <a:spcPts val="0"/>
              </a:spcAft>
              <a:buNone/>
            </a:pPr>
            <a:r>
              <a:rPr lang="fr"/>
              <a:t>'Oeil touche':'unilatéral</a:t>
            </a:r>
            <a:endParaRPr/>
          </a:p>
          <a:p>
            <a:pPr indent="0" lvl="0" marL="0" rtl="0" algn="l">
              <a:spcBef>
                <a:spcPts val="0"/>
              </a:spcBef>
              <a:spcAft>
                <a:spcPts val="0"/>
              </a:spcAft>
              <a:buNone/>
            </a:pPr>
            <a:r>
              <a:rPr lang="fr"/>
              <a:t>'Région':'antérieur'</a:t>
            </a:r>
            <a:endParaRPr/>
          </a:p>
        </p:txBody>
      </p:sp>
      <p:pic>
        <p:nvPicPr>
          <p:cNvPr id="161" name="Google Shape;161;p26"/>
          <p:cNvPicPr preferRelativeResize="0"/>
          <p:nvPr/>
        </p:nvPicPr>
        <p:blipFill rotWithShape="1">
          <a:blip r:embed="rId4">
            <a:alphaModFix/>
          </a:blip>
          <a:srcRect b="20812" l="20268" r="70610" t="48377"/>
          <a:stretch/>
        </p:blipFill>
        <p:spPr>
          <a:xfrm rot="5400000">
            <a:off x="5404052" y="817537"/>
            <a:ext cx="2095324" cy="4423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5" name="Shape 165"/>
        <p:cNvGrpSpPr/>
        <p:nvPr/>
      </p:nvGrpSpPr>
      <p:grpSpPr>
        <a:xfrm>
          <a:off x="0" y="0"/>
          <a:ext cx="0" cy="0"/>
          <a:chOff x="0" y="0"/>
          <a:chExt cx="0" cy="0"/>
        </a:xfrm>
      </p:grpSpPr>
      <p:sp>
        <p:nvSpPr>
          <p:cNvPr id="166" name="Google Shape;166;p27"/>
          <p:cNvSpPr txBox="1"/>
          <p:nvPr>
            <p:ph type="title"/>
          </p:nvPr>
        </p:nvSpPr>
        <p:spPr>
          <a:xfrm>
            <a:off x="387900" y="458025"/>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fr"/>
              <a:t>Structure de l’application : outil d’aide au diagnostic</a:t>
            </a:r>
            <a:endParaRPr/>
          </a:p>
        </p:txBody>
      </p:sp>
      <p:sp>
        <p:nvSpPr>
          <p:cNvPr id="167" name="Google Shape;167;p27"/>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Difficultés rencontrées:</a:t>
            </a:r>
            <a:endParaRPr/>
          </a:p>
          <a:p>
            <a:pPr indent="-342900" lvl="0" marL="457200" rtl="0" algn="l">
              <a:spcBef>
                <a:spcPts val="1200"/>
              </a:spcBef>
              <a:spcAft>
                <a:spcPts val="0"/>
              </a:spcAft>
              <a:buSzPts val="1800"/>
              <a:buChar char="-"/>
            </a:pPr>
            <a:r>
              <a:rPr lang="fr"/>
              <a:t>Système expert:</a:t>
            </a:r>
            <a:endParaRPr/>
          </a:p>
          <a:p>
            <a:pPr indent="-317500" lvl="1" marL="914400" rtl="0" algn="l">
              <a:spcBef>
                <a:spcPts val="0"/>
              </a:spcBef>
              <a:spcAft>
                <a:spcPts val="0"/>
              </a:spcAft>
              <a:buSzPts val="1400"/>
              <a:buChar char="-"/>
            </a:pPr>
            <a:r>
              <a:rPr lang="fr"/>
              <a:t>Trop de cas à prendre en compte</a:t>
            </a:r>
            <a:endParaRPr/>
          </a:p>
          <a:p>
            <a:pPr indent="-342900" lvl="0" marL="457200" rtl="0" algn="l">
              <a:spcBef>
                <a:spcPts val="0"/>
              </a:spcBef>
              <a:spcAft>
                <a:spcPts val="0"/>
              </a:spcAft>
              <a:buSzPts val="1800"/>
              <a:buChar char="-"/>
            </a:pPr>
            <a:r>
              <a:rPr lang="fr"/>
              <a:t>Réseau bayésien:</a:t>
            </a:r>
            <a:endParaRPr/>
          </a:p>
          <a:p>
            <a:pPr indent="-317500" lvl="1" marL="914400" rtl="0" algn="l">
              <a:spcBef>
                <a:spcPts val="0"/>
              </a:spcBef>
              <a:spcAft>
                <a:spcPts val="0"/>
              </a:spcAft>
              <a:buSzPts val="1400"/>
              <a:buChar char="-"/>
            </a:pPr>
            <a:r>
              <a:rPr lang="fr"/>
              <a:t>Sujet peu accessible</a:t>
            </a:r>
            <a:endParaRPr/>
          </a:p>
          <a:p>
            <a:pPr indent="-317500" lvl="1" marL="914400" rtl="0" algn="l">
              <a:spcBef>
                <a:spcPts val="0"/>
              </a:spcBef>
              <a:spcAft>
                <a:spcPts val="0"/>
              </a:spcAft>
              <a:buSzPts val="1400"/>
              <a:buChar char="-"/>
            </a:pPr>
            <a:r>
              <a:rPr lang="fr"/>
              <a:t>Documentation complète mais peu intuitive</a:t>
            </a:r>
            <a:endParaRPr/>
          </a:p>
          <a:p>
            <a:pPr indent="-317500" lvl="1" marL="914400" rtl="0" algn="l">
              <a:spcBef>
                <a:spcPts val="0"/>
              </a:spcBef>
              <a:spcAft>
                <a:spcPts val="0"/>
              </a:spcAft>
              <a:buSzPts val="1400"/>
              <a:buChar char="-"/>
            </a:pPr>
            <a:r>
              <a:rPr lang="fr"/>
              <a:t>Manque de retours sur les erreurs rencontrées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1" name="Shape 171"/>
        <p:cNvGrpSpPr/>
        <p:nvPr/>
      </p:nvGrpSpPr>
      <p:grpSpPr>
        <a:xfrm>
          <a:off x="0" y="0"/>
          <a:ext cx="0" cy="0"/>
          <a:chOff x="0" y="0"/>
          <a:chExt cx="0" cy="0"/>
        </a:xfrm>
      </p:grpSpPr>
      <p:sp>
        <p:nvSpPr>
          <p:cNvPr id="172" name="Google Shape;172;p2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Perspectives d’évolution</a:t>
            </a:r>
            <a:endParaRPr/>
          </a:p>
        </p:txBody>
      </p:sp>
      <p:pic>
        <p:nvPicPr>
          <p:cNvPr id="173" name="Google Shape;173;p28"/>
          <p:cNvPicPr preferRelativeResize="0"/>
          <p:nvPr/>
        </p:nvPicPr>
        <p:blipFill>
          <a:blip r:embed="rId4">
            <a:alphaModFix/>
          </a:blip>
          <a:stretch>
            <a:fillRect/>
          </a:stretch>
        </p:blipFill>
        <p:spPr>
          <a:xfrm>
            <a:off x="3367648" y="1795241"/>
            <a:ext cx="2408700" cy="2658359"/>
          </a:xfrm>
          <a:prstGeom prst="rect">
            <a:avLst/>
          </a:prstGeom>
          <a:noFill/>
          <a:ln>
            <a:noFill/>
          </a:ln>
        </p:spPr>
      </p:pic>
      <p:pic>
        <p:nvPicPr>
          <p:cNvPr id="174" name="Google Shape;174;p28"/>
          <p:cNvPicPr preferRelativeResize="0"/>
          <p:nvPr/>
        </p:nvPicPr>
        <p:blipFill>
          <a:blip r:embed="rId5">
            <a:alphaModFix/>
          </a:blip>
          <a:stretch>
            <a:fillRect/>
          </a:stretch>
        </p:blipFill>
        <p:spPr>
          <a:xfrm>
            <a:off x="6347400" y="1788074"/>
            <a:ext cx="2408700" cy="2672726"/>
          </a:xfrm>
          <a:prstGeom prst="rect">
            <a:avLst/>
          </a:prstGeom>
          <a:noFill/>
          <a:ln>
            <a:noFill/>
          </a:ln>
        </p:spPr>
      </p:pic>
      <p:pic>
        <p:nvPicPr>
          <p:cNvPr id="175" name="Google Shape;175;p28"/>
          <p:cNvPicPr preferRelativeResize="0"/>
          <p:nvPr/>
        </p:nvPicPr>
        <p:blipFill>
          <a:blip r:embed="rId6">
            <a:alphaModFix/>
          </a:blip>
          <a:stretch>
            <a:fillRect/>
          </a:stretch>
        </p:blipFill>
        <p:spPr>
          <a:xfrm>
            <a:off x="387900" y="1789869"/>
            <a:ext cx="2408700" cy="266910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9" name="Shape 179"/>
        <p:cNvGrpSpPr/>
        <p:nvPr/>
      </p:nvGrpSpPr>
      <p:grpSpPr>
        <a:xfrm>
          <a:off x="0" y="0"/>
          <a:ext cx="0" cy="0"/>
          <a:chOff x="0" y="0"/>
          <a:chExt cx="0" cy="0"/>
        </a:xfrm>
      </p:grpSpPr>
      <p:sp>
        <p:nvSpPr>
          <p:cNvPr id="180" name="Google Shape;180;p29"/>
          <p:cNvSpPr txBox="1"/>
          <p:nvPr>
            <p:ph type="title"/>
          </p:nvPr>
        </p:nvSpPr>
        <p:spPr>
          <a:xfrm>
            <a:off x="480750" y="1764950"/>
            <a:ext cx="8222100" cy="907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fr"/>
              <a:t>En conclusion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 name="Shape 71"/>
        <p:cNvGrpSpPr/>
        <p:nvPr/>
      </p:nvGrpSpPr>
      <p:grpSpPr>
        <a:xfrm>
          <a:off x="0" y="0"/>
          <a:ext cx="0" cy="0"/>
          <a:chOff x="0" y="0"/>
          <a:chExt cx="0" cy="0"/>
        </a:xfrm>
      </p:grpSpPr>
      <p:sp>
        <p:nvSpPr>
          <p:cNvPr id="72" name="Google Shape;72;p1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Sommaire</a:t>
            </a:r>
            <a:endParaRPr/>
          </a:p>
        </p:txBody>
      </p:sp>
      <p:sp>
        <p:nvSpPr>
          <p:cNvPr id="73" name="Google Shape;73;p1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Présentation du projet</a:t>
            </a:r>
            <a:endParaRPr/>
          </a:p>
          <a:p>
            <a:pPr indent="0" lvl="0" marL="0" rtl="0" algn="l">
              <a:spcBef>
                <a:spcPts val="1200"/>
              </a:spcBef>
              <a:spcAft>
                <a:spcPts val="0"/>
              </a:spcAft>
              <a:buNone/>
            </a:pPr>
            <a:r>
              <a:rPr lang="fr"/>
              <a:t>Gestion de projet</a:t>
            </a:r>
            <a:endParaRPr/>
          </a:p>
          <a:p>
            <a:pPr indent="0" lvl="0" marL="0" rtl="0" algn="l">
              <a:spcBef>
                <a:spcPts val="1200"/>
              </a:spcBef>
              <a:spcAft>
                <a:spcPts val="0"/>
              </a:spcAft>
              <a:buNone/>
            </a:pPr>
            <a:r>
              <a:rPr lang="fr"/>
              <a:t>Structure de l’application</a:t>
            </a:r>
            <a:endParaRPr/>
          </a:p>
          <a:p>
            <a:pPr indent="0" lvl="0" marL="0" rtl="0" algn="l">
              <a:spcBef>
                <a:spcPts val="1200"/>
              </a:spcBef>
              <a:spcAft>
                <a:spcPts val="1200"/>
              </a:spcAft>
              <a:buNone/>
            </a:pPr>
            <a:r>
              <a:rPr lang="fr"/>
              <a:t>Perspective d’évolution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 name="Shape 77"/>
        <p:cNvGrpSpPr/>
        <p:nvPr/>
      </p:nvGrpSpPr>
      <p:grpSpPr>
        <a:xfrm>
          <a:off x="0" y="0"/>
          <a:ext cx="0" cy="0"/>
          <a:chOff x="0" y="0"/>
          <a:chExt cx="0" cy="0"/>
        </a:xfrm>
      </p:grpSpPr>
      <p:sp>
        <p:nvSpPr>
          <p:cNvPr id="78" name="Google Shape;78;p1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Présentation du projet UV-Helper</a:t>
            </a:r>
            <a:endParaRPr/>
          </a:p>
        </p:txBody>
      </p:sp>
      <p:sp>
        <p:nvSpPr>
          <p:cNvPr id="79" name="Google Shape;79;p15"/>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Uvéite :</a:t>
            </a:r>
            <a:endParaRPr/>
          </a:p>
          <a:p>
            <a:pPr indent="-342900" lvl="0" marL="457200" rtl="0" algn="l">
              <a:spcBef>
                <a:spcPts val="1200"/>
              </a:spcBef>
              <a:spcAft>
                <a:spcPts val="0"/>
              </a:spcAft>
              <a:buSzPts val="1800"/>
              <a:buChar char="-"/>
            </a:pPr>
            <a:r>
              <a:rPr lang="fr"/>
              <a:t>Maladie rare</a:t>
            </a:r>
            <a:endParaRPr/>
          </a:p>
          <a:p>
            <a:pPr indent="-342900" lvl="0" marL="457200" rtl="0" algn="l">
              <a:spcBef>
                <a:spcPts val="0"/>
              </a:spcBef>
              <a:spcAft>
                <a:spcPts val="0"/>
              </a:spcAft>
              <a:buSzPts val="1800"/>
              <a:buChar char="-"/>
            </a:pPr>
            <a:r>
              <a:rPr lang="fr"/>
              <a:t>Inflammation des tissus intra-oculaires</a:t>
            </a:r>
            <a:endParaRPr/>
          </a:p>
          <a:p>
            <a:pPr indent="-342900" lvl="0" marL="457200" rtl="0" algn="l">
              <a:spcBef>
                <a:spcPts val="0"/>
              </a:spcBef>
              <a:spcAft>
                <a:spcPts val="0"/>
              </a:spcAft>
              <a:buSzPts val="1800"/>
              <a:buChar char="-"/>
            </a:pPr>
            <a:r>
              <a:rPr lang="fr"/>
              <a:t>Symptômes :</a:t>
            </a:r>
            <a:endParaRPr/>
          </a:p>
          <a:p>
            <a:pPr indent="-317500" lvl="1" marL="914400" rtl="0" algn="l">
              <a:spcBef>
                <a:spcPts val="0"/>
              </a:spcBef>
              <a:spcAft>
                <a:spcPts val="0"/>
              </a:spcAft>
              <a:buSzPts val="1400"/>
              <a:buChar char="-"/>
            </a:pPr>
            <a:r>
              <a:rPr lang="fr"/>
              <a:t>rougeur des yeux</a:t>
            </a:r>
            <a:endParaRPr/>
          </a:p>
          <a:p>
            <a:pPr indent="-317500" lvl="1" marL="914400" rtl="0" algn="l">
              <a:spcBef>
                <a:spcPts val="0"/>
              </a:spcBef>
              <a:spcAft>
                <a:spcPts val="0"/>
              </a:spcAft>
              <a:buSzPts val="1400"/>
              <a:buChar char="-"/>
            </a:pPr>
            <a:r>
              <a:rPr lang="fr"/>
              <a:t>douleurs oculaires</a:t>
            </a:r>
            <a:endParaRPr/>
          </a:p>
          <a:p>
            <a:pPr indent="-317500" lvl="1" marL="914400" rtl="0" algn="l">
              <a:spcBef>
                <a:spcPts val="0"/>
              </a:spcBef>
              <a:spcAft>
                <a:spcPts val="0"/>
              </a:spcAft>
              <a:buSzPts val="1400"/>
              <a:buChar char="-"/>
            </a:pPr>
            <a:r>
              <a:rPr lang="fr"/>
              <a:t>baisse de la vision</a:t>
            </a:r>
            <a:endParaRPr/>
          </a:p>
          <a:p>
            <a:pPr indent="-317500" lvl="1" marL="914400" rtl="0" algn="l">
              <a:spcBef>
                <a:spcPts val="0"/>
              </a:spcBef>
              <a:spcAft>
                <a:spcPts val="0"/>
              </a:spcAft>
              <a:buSzPts val="1400"/>
              <a:buChar char="-"/>
            </a:pPr>
            <a:r>
              <a:rPr lang="fr"/>
              <a:t>photophobie</a:t>
            </a:r>
            <a:endParaRPr/>
          </a:p>
        </p:txBody>
      </p:sp>
      <p:pic>
        <p:nvPicPr>
          <p:cNvPr id="80" name="Google Shape;80;p15"/>
          <p:cNvPicPr preferRelativeResize="0"/>
          <p:nvPr/>
        </p:nvPicPr>
        <p:blipFill>
          <a:blip r:embed="rId4">
            <a:alphaModFix/>
          </a:blip>
          <a:stretch>
            <a:fillRect/>
          </a:stretch>
        </p:blipFill>
        <p:spPr>
          <a:xfrm>
            <a:off x="7384500" y="1489825"/>
            <a:ext cx="1371600" cy="1371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 name="Shape 84"/>
        <p:cNvGrpSpPr/>
        <p:nvPr/>
      </p:nvGrpSpPr>
      <p:grpSpPr>
        <a:xfrm>
          <a:off x="0" y="0"/>
          <a:ext cx="0" cy="0"/>
          <a:chOff x="0" y="0"/>
          <a:chExt cx="0" cy="0"/>
        </a:xfrm>
      </p:grpSpPr>
      <p:sp>
        <p:nvSpPr>
          <p:cNvPr id="85" name="Google Shape;85;p1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Gestion de projet</a:t>
            </a:r>
            <a:endParaRPr/>
          </a:p>
        </p:txBody>
      </p:sp>
      <p:sp>
        <p:nvSpPr>
          <p:cNvPr id="86" name="Google Shape;86;p16"/>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Deux objectifs :</a:t>
            </a:r>
            <a:endParaRPr/>
          </a:p>
          <a:p>
            <a:pPr indent="-342900" lvl="0" marL="457200" rtl="0" algn="l">
              <a:spcBef>
                <a:spcPts val="1200"/>
              </a:spcBef>
              <a:spcAft>
                <a:spcPts val="0"/>
              </a:spcAft>
              <a:buSzPts val="1800"/>
              <a:buChar char="-"/>
            </a:pPr>
            <a:r>
              <a:rPr lang="fr"/>
              <a:t>Implémentation d’une interface utilisateur (Front-end)</a:t>
            </a:r>
            <a:endParaRPr/>
          </a:p>
          <a:p>
            <a:pPr indent="-342900" lvl="0" marL="457200" rtl="0" algn="l">
              <a:spcBef>
                <a:spcPts val="0"/>
              </a:spcBef>
              <a:spcAft>
                <a:spcPts val="0"/>
              </a:spcAft>
              <a:buSzPts val="1800"/>
              <a:buChar char="-"/>
            </a:pPr>
            <a:r>
              <a:rPr lang="fr"/>
              <a:t>Développement d’un outil d’aide au diagnostic (Back-end)</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0" name="Shape 90"/>
        <p:cNvGrpSpPr/>
        <p:nvPr/>
      </p:nvGrpSpPr>
      <p:grpSpPr>
        <a:xfrm>
          <a:off x="0" y="0"/>
          <a:ext cx="0" cy="0"/>
          <a:chOff x="0" y="0"/>
          <a:chExt cx="0" cy="0"/>
        </a:xfrm>
      </p:grpSpPr>
      <p:sp>
        <p:nvSpPr>
          <p:cNvPr id="91" name="Google Shape;91;p1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Gestion de projet</a:t>
            </a:r>
            <a:endParaRPr/>
          </a:p>
        </p:txBody>
      </p:sp>
      <p:sp>
        <p:nvSpPr>
          <p:cNvPr id="92" name="Google Shape;92;p17"/>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fr"/>
              <a:t>Front</a:t>
            </a:r>
            <a:r>
              <a:rPr lang="fr"/>
              <a:t>-end:</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93" name="Google Shape;93;p17"/>
          <p:cNvPicPr preferRelativeResize="0"/>
          <p:nvPr/>
        </p:nvPicPr>
        <p:blipFill rotWithShape="1">
          <a:blip r:embed="rId4">
            <a:alphaModFix/>
          </a:blip>
          <a:srcRect b="26329" l="8469" r="5376" t="40691"/>
          <a:stretch/>
        </p:blipFill>
        <p:spPr>
          <a:xfrm>
            <a:off x="387900" y="2052875"/>
            <a:ext cx="8163824" cy="1952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 name="Shape 97"/>
        <p:cNvGrpSpPr/>
        <p:nvPr/>
      </p:nvGrpSpPr>
      <p:grpSpPr>
        <a:xfrm>
          <a:off x="0" y="0"/>
          <a:ext cx="0" cy="0"/>
          <a:chOff x="0" y="0"/>
          <a:chExt cx="0" cy="0"/>
        </a:xfrm>
      </p:grpSpPr>
      <p:sp>
        <p:nvSpPr>
          <p:cNvPr id="98" name="Google Shape;98;p1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Gestion de projet</a:t>
            </a:r>
            <a:endParaRPr/>
          </a:p>
        </p:txBody>
      </p:sp>
      <p:sp>
        <p:nvSpPr>
          <p:cNvPr id="99" name="Google Shape;99;p18"/>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fr"/>
              <a:t>Back-end:</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00" name="Google Shape;100;p18"/>
          <p:cNvPicPr preferRelativeResize="0"/>
          <p:nvPr/>
        </p:nvPicPr>
        <p:blipFill rotWithShape="1">
          <a:blip r:embed="rId4">
            <a:alphaModFix/>
          </a:blip>
          <a:srcRect b="30850" l="8467" r="1165" t="32712"/>
          <a:stretch/>
        </p:blipFill>
        <p:spPr>
          <a:xfrm>
            <a:off x="387900" y="2031063"/>
            <a:ext cx="7906876" cy="1996420"/>
          </a:xfrm>
          <a:prstGeom prst="rect">
            <a:avLst/>
          </a:prstGeom>
          <a:noFill/>
          <a:ln>
            <a:noFill/>
          </a:ln>
        </p:spPr>
      </p:pic>
      <p:pic>
        <p:nvPicPr>
          <p:cNvPr id="101" name="Google Shape;101;p18"/>
          <p:cNvPicPr preferRelativeResize="0"/>
          <p:nvPr/>
        </p:nvPicPr>
        <p:blipFill rotWithShape="1">
          <a:blip r:embed="rId5">
            <a:alphaModFix/>
          </a:blip>
          <a:srcRect b="20827" l="9136" r="1990" t="69260"/>
          <a:stretch/>
        </p:blipFill>
        <p:spPr>
          <a:xfrm>
            <a:off x="387900" y="4030225"/>
            <a:ext cx="7906868" cy="538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 name="Shape 105"/>
        <p:cNvGrpSpPr/>
        <p:nvPr/>
      </p:nvGrpSpPr>
      <p:grpSpPr>
        <a:xfrm>
          <a:off x="0" y="0"/>
          <a:ext cx="0" cy="0"/>
          <a:chOff x="0" y="0"/>
          <a:chExt cx="0" cy="0"/>
        </a:xfrm>
      </p:grpSpPr>
      <p:sp>
        <p:nvSpPr>
          <p:cNvPr id="106" name="Google Shape;106;p1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Gestion de projet</a:t>
            </a:r>
            <a:endParaRPr/>
          </a:p>
        </p:txBody>
      </p:sp>
      <p:sp>
        <p:nvSpPr>
          <p:cNvPr id="107" name="Google Shape;107;p19"/>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Difficultés rencontrées:</a:t>
            </a:r>
            <a:endParaRPr/>
          </a:p>
          <a:p>
            <a:pPr indent="-342900" lvl="0" marL="457200" rtl="0" algn="l">
              <a:spcBef>
                <a:spcPts val="1200"/>
              </a:spcBef>
              <a:spcAft>
                <a:spcPts val="0"/>
              </a:spcAft>
              <a:buSzPts val="1800"/>
              <a:buChar char="-"/>
            </a:pPr>
            <a:r>
              <a:rPr lang="fr"/>
              <a:t>Répartition hebdomadaire inégale</a:t>
            </a:r>
            <a:endParaRPr/>
          </a:p>
          <a:p>
            <a:pPr indent="-342900" lvl="0" marL="457200" rtl="0" algn="l">
              <a:spcBef>
                <a:spcPts val="0"/>
              </a:spcBef>
              <a:spcAft>
                <a:spcPts val="0"/>
              </a:spcAft>
              <a:buSzPts val="1800"/>
              <a:buChar char="-"/>
            </a:pPr>
            <a:r>
              <a:rPr lang="fr"/>
              <a:t>Répartition des ressources humaines améliorable</a:t>
            </a:r>
            <a:endParaRPr/>
          </a:p>
          <a:p>
            <a:pPr indent="-342900" lvl="0" marL="457200" rtl="0" algn="l">
              <a:spcBef>
                <a:spcPts val="0"/>
              </a:spcBef>
              <a:spcAft>
                <a:spcPts val="0"/>
              </a:spcAft>
              <a:buSzPts val="1800"/>
              <a:buChar char="-"/>
            </a:pPr>
            <a:r>
              <a:rPr lang="fr"/>
              <a:t>Mauvaise gestion des contacts client et tuteurs</a:t>
            </a:r>
            <a:endParaRPr/>
          </a:p>
          <a:p>
            <a:pPr indent="0" lvl="0" marL="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1" name="Shape 111"/>
        <p:cNvGrpSpPr/>
        <p:nvPr/>
      </p:nvGrpSpPr>
      <p:grpSpPr>
        <a:xfrm>
          <a:off x="0" y="0"/>
          <a:ext cx="0" cy="0"/>
          <a:chOff x="0" y="0"/>
          <a:chExt cx="0" cy="0"/>
        </a:xfrm>
      </p:grpSpPr>
      <p:sp>
        <p:nvSpPr>
          <p:cNvPr id="112" name="Google Shape;112;p20"/>
          <p:cNvSpPr txBox="1"/>
          <p:nvPr>
            <p:ph type="title"/>
          </p:nvPr>
        </p:nvSpPr>
        <p:spPr>
          <a:xfrm>
            <a:off x="387900" y="458025"/>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fr"/>
              <a:t>Structure de l’application : interface utilisateur</a:t>
            </a:r>
            <a:endParaRPr/>
          </a:p>
        </p:txBody>
      </p:sp>
      <p:pic>
        <p:nvPicPr>
          <p:cNvPr id="113" name="Google Shape;113;p20">
            <a:hlinkClick r:id="rId4"/>
          </p:cNvPr>
          <p:cNvPicPr preferRelativeResize="0"/>
          <p:nvPr/>
        </p:nvPicPr>
        <p:blipFill>
          <a:blip r:embed="rId5">
            <a:alphaModFix/>
          </a:blip>
          <a:stretch>
            <a:fillRect/>
          </a:stretch>
        </p:blipFill>
        <p:spPr>
          <a:xfrm>
            <a:off x="3380538" y="1760550"/>
            <a:ext cx="2382925" cy="2382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7" name="Shape 117"/>
        <p:cNvGrpSpPr/>
        <p:nvPr/>
      </p:nvGrpSpPr>
      <p:grpSpPr>
        <a:xfrm>
          <a:off x="0" y="0"/>
          <a:ext cx="0" cy="0"/>
          <a:chOff x="0" y="0"/>
          <a:chExt cx="0" cy="0"/>
        </a:xfrm>
      </p:grpSpPr>
      <p:sp>
        <p:nvSpPr>
          <p:cNvPr id="118" name="Google Shape;118;p21"/>
          <p:cNvSpPr txBox="1"/>
          <p:nvPr>
            <p:ph type="title"/>
          </p:nvPr>
        </p:nvSpPr>
        <p:spPr>
          <a:xfrm>
            <a:off x="387900" y="458025"/>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fr"/>
              <a:t>Structure de l’application : outil d’aide au diagnostic</a:t>
            </a:r>
            <a:endParaRPr/>
          </a:p>
        </p:txBody>
      </p:sp>
      <p:sp>
        <p:nvSpPr>
          <p:cNvPr id="119" name="Google Shape;119;p21"/>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2 solutions mises en places:</a:t>
            </a:r>
            <a:endParaRPr/>
          </a:p>
          <a:p>
            <a:pPr indent="-342900" lvl="0" marL="457200" rtl="0" algn="l">
              <a:spcBef>
                <a:spcPts val="1200"/>
              </a:spcBef>
              <a:spcAft>
                <a:spcPts val="0"/>
              </a:spcAft>
              <a:buSzPts val="1800"/>
              <a:buAutoNum type="arabicPeriod"/>
            </a:pPr>
            <a:r>
              <a:rPr lang="fr"/>
              <a:t>Création d’un système expert conditionnel</a:t>
            </a:r>
            <a:endParaRPr/>
          </a:p>
          <a:p>
            <a:pPr indent="-342900" lvl="0" marL="457200" rtl="0" algn="l">
              <a:spcBef>
                <a:spcPts val="0"/>
              </a:spcBef>
              <a:spcAft>
                <a:spcPts val="0"/>
              </a:spcAft>
              <a:buSzPts val="1800"/>
              <a:buAutoNum type="arabicPeriod"/>
            </a:pPr>
            <a:r>
              <a:rPr lang="fr"/>
              <a:t>Création d’un réseau bayésien</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